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7" r:id="rId2"/>
  </p:sldIdLst>
  <p:sldSz cx="9601200" cy="12801600" type="A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2" userDrawn="1">
          <p15:clr>
            <a:srgbClr val="A4A3A4"/>
          </p15:clr>
        </p15:guide>
        <p15:guide id="2" pos="30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ADB"/>
    <a:srgbClr val="0065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78"/>
    <p:restoredTop sz="94675"/>
  </p:normalViewPr>
  <p:slideViewPr>
    <p:cSldViewPr snapToGrid="0">
      <p:cViewPr varScale="1">
        <p:scale>
          <a:sx n="181" d="100"/>
          <a:sy n="181" d="100"/>
        </p:scale>
        <p:origin x="1376" y="184"/>
      </p:cViewPr>
      <p:guideLst>
        <p:guide orient="horz" pos="4032"/>
        <p:guide pos="3024"/>
      </p:guideLst>
    </p:cSldViewPr>
  </p:slideViewPr>
  <p:notesTextViewPr>
    <p:cViewPr>
      <p:scale>
        <a:sx n="300" d="100"/>
        <a:sy n="3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EA3142-3AD5-4D78-8D14-ABBD8D52AE25}" type="datetimeFigureOut">
              <a:rPr lang="de-DE" smtClean="0"/>
              <a:t>02.12.20</a:t>
            </a:fld>
            <a:endParaRPr lang="de-DE"/>
          </a:p>
        </p:txBody>
      </p:sp>
      <p:sp>
        <p:nvSpPr>
          <p:cNvPr id="4" name="Folienbildplatzhalt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18CB45-814E-4DBA-AF5E-AD4D19DB85C5}" type="slidenum">
              <a:rPr lang="de-DE" smtClean="0"/>
              <a:t>‹Nr.›</a:t>
            </a:fld>
            <a:endParaRPr lang="de-DE"/>
          </a:p>
        </p:txBody>
      </p:sp>
    </p:spTree>
    <p:extLst>
      <p:ext uri="{BB962C8B-B14F-4D97-AF65-F5344CB8AC3E}">
        <p14:creationId xmlns:p14="http://schemas.microsoft.com/office/powerpoint/2010/main" val="453562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sz="500" dirty="0"/>
          </a:p>
        </p:txBody>
      </p:sp>
      <p:sp>
        <p:nvSpPr>
          <p:cNvPr id="4" name="Foliennummernplatzhalter 3"/>
          <p:cNvSpPr>
            <a:spLocks noGrp="1"/>
          </p:cNvSpPr>
          <p:nvPr>
            <p:ph type="sldNum" sz="quarter" idx="10"/>
          </p:nvPr>
        </p:nvSpPr>
        <p:spPr/>
        <p:txBody>
          <a:bodyPr/>
          <a:lstStyle/>
          <a:p>
            <a:fld id="{4518CB45-814E-4DBA-AF5E-AD4D19DB85C5}" type="slidenum">
              <a:rPr lang="de-DE" smtClean="0"/>
              <a:t>1</a:t>
            </a:fld>
            <a:endParaRPr lang="de-DE"/>
          </a:p>
        </p:txBody>
      </p:sp>
    </p:spTree>
    <p:extLst>
      <p:ext uri="{BB962C8B-B14F-4D97-AF65-F5344CB8AC3E}">
        <p14:creationId xmlns:p14="http://schemas.microsoft.com/office/powerpoint/2010/main" val="4284736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841270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38"/>
          <p:cNvSpPr>
            <a:spLocks noChangeArrowheads="1"/>
          </p:cNvSpPr>
          <p:nvPr userDrawn="1"/>
        </p:nvSpPr>
        <p:spPr bwMode="auto">
          <a:xfrm>
            <a:off x="0" y="0"/>
            <a:ext cx="9601200" cy="1003203"/>
          </a:xfrm>
          <a:prstGeom prst="rect">
            <a:avLst/>
          </a:prstGeom>
          <a:solidFill>
            <a:srgbClr val="0065BD"/>
          </a:solidFill>
          <a:ln>
            <a:noFill/>
          </a:ln>
        </p:spPr>
        <p:txBody>
          <a:bodyPr wrap="none" anchor="ctr"/>
          <a:lstStyle>
            <a:lvl1pPr eaLnBrk="0" hangingPunct="0">
              <a:defRPr sz="1000">
                <a:solidFill>
                  <a:schemeClr val="tx1"/>
                </a:solidFill>
                <a:latin typeface="Arial" panose="020B0604020202020204" pitchFamily="34" charset="0"/>
              </a:defRPr>
            </a:lvl1pPr>
            <a:lvl2pPr marL="742950" indent="-285750" eaLnBrk="0" hangingPunct="0">
              <a:defRPr sz="1000">
                <a:solidFill>
                  <a:schemeClr val="tx1"/>
                </a:solidFill>
                <a:latin typeface="Arial" panose="020B0604020202020204" pitchFamily="34" charset="0"/>
              </a:defRPr>
            </a:lvl2pPr>
            <a:lvl3pPr marL="1143000" indent="-228600" eaLnBrk="0" hangingPunct="0">
              <a:defRPr sz="1000">
                <a:solidFill>
                  <a:schemeClr val="tx1"/>
                </a:solidFill>
                <a:latin typeface="Arial" panose="020B0604020202020204" pitchFamily="34" charset="0"/>
              </a:defRPr>
            </a:lvl3pPr>
            <a:lvl4pPr marL="1600200" indent="-228600" eaLnBrk="0" hangingPunct="0">
              <a:defRPr sz="1000">
                <a:solidFill>
                  <a:schemeClr val="tx1"/>
                </a:solidFill>
                <a:latin typeface="Arial" panose="020B0604020202020204" pitchFamily="34" charset="0"/>
              </a:defRPr>
            </a:lvl4pPr>
            <a:lvl5pPr marL="2057400" indent="-228600" eaLnBrk="0" hangingPunct="0">
              <a:defRPr sz="1000">
                <a:solidFill>
                  <a:schemeClr val="tx1"/>
                </a:solidFill>
                <a:latin typeface="Arial" panose="020B0604020202020204" pitchFamily="34" charset="0"/>
              </a:defRPr>
            </a:lvl5pPr>
            <a:lvl6pPr marL="2514600" indent="-228600" algn="ctr"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endParaRPr lang="en-US" sz="1292" dirty="0">
              <a:cs typeface="Arial" panose="020B0604020202020204" pitchFamily="34" charset="0"/>
            </a:endParaRPr>
          </a:p>
        </p:txBody>
      </p:sp>
      <p:sp>
        <p:nvSpPr>
          <p:cNvPr id="8" name="Rectangle 37"/>
          <p:cNvSpPr>
            <a:spLocks noChangeArrowheads="1"/>
          </p:cNvSpPr>
          <p:nvPr userDrawn="1"/>
        </p:nvSpPr>
        <p:spPr bwMode="auto">
          <a:xfrm>
            <a:off x="0" y="1003203"/>
            <a:ext cx="9601200" cy="1296572"/>
          </a:xfrm>
          <a:prstGeom prst="rect">
            <a:avLst/>
          </a:prstGeom>
          <a:solidFill>
            <a:srgbClr val="D9DADB"/>
          </a:solidFill>
          <a:ln>
            <a:noFill/>
          </a:ln>
        </p:spPr>
        <p:txBody>
          <a:bodyPr wrap="none" anchor="ctr"/>
          <a:lstStyle>
            <a:lvl1pPr eaLnBrk="0" hangingPunct="0">
              <a:defRPr sz="1000">
                <a:solidFill>
                  <a:schemeClr val="tx1"/>
                </a:solidFill>
                <a:latin typeface="Arial" panose="020B0604020202020204" pitchFamily="34" charset="0"/>
              </a:defRPr>
            </a:lvl1pPr>
            <a:lvl2pPr marL="742950" indent="-285750" eaLnBrk="0" hangingPunct="0">
              <a:defRPr sz="1000">
                <a:solidFill>
                  <a:schemeClr val="tx1"/>
                </a:solidFill>
                <a:latin typeface="Arial" panose="020B0604020202020204" pitchFamily="34" charset="0"/>
              </a:defRPr>
            </a:lvl2pPr>
            <a:lvl3pPr marL="1143000" indent="-228600" eaLnBrk="0" hangingPunct="0">
              <a:defRPr sz="1000">
                <a:solidFill>
                  <a:schemeClr val="tx1"/>
                </a:solidFill>
                <a:latin typeface="Arial" panose="020B0604020202020204" pitchFamily="34" charset="0"/>
              </a:defRPr>
            </a:lvl3pPr>
            <a:lvl4pPr marL="1600200" indent="-228600" eaLnBrk="0" hangingPunct="0">
              <a:defRPr sz="1000">
                <a:solidFill>
                  <a:schemeClr val="tx1"/>
                </a:solidFill>
                <a:latin typeface="Arial" panose="020B0604020202020204" pitchFamily="34" charset="0"/>
              </a:defRPr>
            </a:lvl4pPr>
            <a:lvl5pPr marL="2057400" indent="-228600" eaLnBrk="0" hangingPunct="0">
              <a:defRPr sz="1000">
                <a:solidFill>
                  <a:schemeClr val="tx1"/>
                </a:solidFill>
                <a:latin typeface="Arial" panose="020B0604020202020204" pitchFamily="34" charset="0"/>
              </a:defRPr>
            </a:lvl5pPr>
            <a:lvl6pPr marL="2514600" indent="-228600" algn="ctr"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endParaRPr lang="en-US" sz="1292" dirty="0">
              <a:cs typeface="Arial" panose="020B0604020202020204" pitchFamily="34" charset="0"/>
            </a:endParaRPr>
          </a:p>
        </p:txBody>
      </p:sp>
      <p:sp>
        <p:nvSpPr>
          <p:cNvPr id="9" name="Rectangle 4"/>
          <p:cNvSpPr>
            <a:spLocks noChangeArrowheads="1"/>
          </p:cNvSpPr>
          <p:nvPr userDrawn="1"/>
        </p:nvSpPr>
        <p:spPr bwMode="auto">
          <a:xfrm>
            <a:off x="0" y="12406974"/>
            <a:ext cx="9601200" cy="395946"/>
          </a:xfrm>
          <a:prstGeom prst="rect">
            <a:avLst/>
          </a:prstGeom>
          <a:solidFill>
            <a:srgbClr val="0065BD"/>
          </a:solidFill>
          <a:ln>
            <a:noFill/>
          </a:ln>
        </p:spPr>
        <p:txBody>
          <a:bodyPr wrap="none" lIns="957236" tIns="44206" rIns="88413" bIns="44206" anchor="b"/>
          <a:lstStyle>
            <a:lvl1pPr defTabSz="684213" eaLnBrk="0" hangingPunct="0">
              <a:defRPr sz="1000">
                <a:solidFill>
                  <a:schemeClr val="tx1"/>
                </a:solidFill>
                <a:latin typeface="Arial" panose="020B0604020202020204" pitchFamily="34" charset="0"/>
              </a:defRPr>
            </a:lvl1pPr>
            <a:lvl2pPr marL="742950" indent="-285750" defTabSz="684213" eaLnBrk="0" hangingPunct="0">
              <a:defRPr sz="1000">
                <a:solidFill>
                  <a:schemeClr val="tx1"/>
                </a:solidFill>
                <a:latin typeface="Arial" panose="020B0604020202020204" pitchFamily="34" charset="0"/>
              </a:defRPr>
            </a:lvl2pPr>
            <a:lvl3pPr marL="1143000" indent="-228600" defTabSz="684213" eaLnBrk="0" hangingPunct="0">
              <a:defRPr sz="1000">
                <a:solidFill>
                  <a:schemeClr val="tx1"/>
                </a:solidFill>
                <a:latin typeface="Arial" panose="020B0604020202020204" pitchFamily="34" charset="0"/>
              </a:defRPr>
            </a:lvl3pPr>
            <a:lvl4pPr marL="1600200" indent="-228600" defTabSz="684213" eaLnBrk="0" hangingPunct="0">
              <a:defRPr sz="1000">
                <a:solidFill>
                  <a:schemeClr val="tx1"/>
                </a:solidFill>
                <a:latin typeface="Arial" panose="020B0604020202020204" pitchFamily="34" charset="0"/>
              </a:defRPr>
            </a:lvl4pPr>
            <a:lvl5pPr marL="2057400" indent="-228600" defTabSz="684213" eaLnBrk="0" hangingPunct="0">
              <a:defRPr sz="1000">
                <a:solidFill>
                  <a:schemeClr val="tx1"/>
                </a:solidFill>
                <a:latin typeface="Arial" panose="020B0604020202020204" pitchFamily="34" charset="0"/>
              </a:defRPr>
            </a:lvl5pPr>
            <a:lvl6pPr marL="2514600" indent="-228600" algn="ctr" defTabSz="68421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68421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68421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684213" eaLnBrk="0" fontAlgn="base" hangingPunct="0">
              <a:spcBef>
                <a:spcPct val="0"/>
              </a:spcBef>
              <a:spcAft>
                <a:spcPct val="0"/>
              </a:spcAft>
              <a:defRPr sz="1000">
                <a:solidFill>
                  <a:schemeClr val="tx1"/>
                </a:solidFill>
                <a:latin typeface="Arial" panose="020B0604020202020204" pitchFamily="34" charset="0"/>
              </a:defRPr>
            </a:lvl9pPr>
          </a:lstStyle>
          <a:p>
            <a:pPr algn="l" eaLnBrk="1" hangingPunct="1"/>
            <a:endParaRPr lang="en-US" sz="1551" b="1" dirty="0">
              <a:solidFill>
                <a:schemeClr val="bg1"/>
              </a:solidFill>
              <a:cs typeface="Arial" panose="020B0604020202020204" pitchFamily="34" charset="0"/>
            </a:endParaRPr>
          </a:p>
        </p:txBody>
      </p:sp>
      <p:sp>
        <p:nvSpPr>
          <p:cNvPr id="10" name="Text Box 28"/>
          <p:cNvSpPr txBox="1">
            <a:spLocks noChangeArrowheads="1"/>
          </p:cNvSpPr>
          <p:nvPr userDrawn="1"/>
        </p:nvSpPr>
        <p:spPr bwMode="auto">
          <a:xfrm>
            <a:off x="5657588" y="12433423"/>
            <a:ext cx="2972680" cy="353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684213" eaLnBrk="0" hangingPunct="0">
              <a:defRPr sz="1000">
                <a:solidFill>
                  <a:schemeClr val="tx1"/>
                </a:solidFill>
                <a:latin typeface="Arial" panose="020B0604020202020204" pitchFamily="34" charset="0"/>
              </a:defRPr>
            </a:lvl1pPr>
            <a:lvl2pPr marL="742950" indent="-285750" defTabSz="684213" eaLnBrk="0" hangingPunct="0">
              <a:defRPr sz="1000">
                <a:solidFill>
                  <a:schemeClr val="tx1"/>
                </a:solidFill>
                <a:latin typeface="Arial" panose="020B0604020202020204" pitchFamily="34" charset="0"/>
              </a:defRPr>
            </a:lvl2pPr>
            <a:lvl3pPr marL="1143000" indent="-228600" defTabSz="684213" eaLnBrk="0" hangingPunct="0">
              <a:defRPr sz="1000">
                <a:solidFill>
                  <a:schemeClr val="tx1"/>
                </a:solidFill>
                <a:latin typeface="Arial" panose="020B0604020202020204" pitchFamily="34" charset="0"/>
              </a:defRPr>
            </a:lvl3pPr>
            <a:lvl4pPr marL="1600200" indent="-228600" defTabSz="684213" eaLnBrk="0" hangingPunct="0">
              <a:defRPr sz="1000">
                <a:solidFill>
                  <a:schemeClr val="tx1"/>
                </a:solidFill>
                <a:latin typeface="Arial" panose="020B0604020202020204" pitchFamily="34" charset="0"/>
              </a:defRPr>
            </a:lvl4pPr>
            <a:lvl5pPr marL="2057400" indent="-228600" defTabSz="684213" eaLnBrk="0" hangingPunct="0">
              <a:defRPr sz="1000">
                <a:solidFill>
                  <a:schemeClr val="tx1"/>
                </a:solidFill>
                <a:latin typeface="Arial" panose="020B0604020202020204" pitchFamily="34" charset="0"/>
              </a:defRPr>
            </a:lvl5pPr>
            <a:lvl6pPr marL="2514600" indent="-228600" algn="ctr" defTabSz="68421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68421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68421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684213" eaLnBrk="0" fontAlgn="base" hangingPunct="0">
              <a:spcBef>
                <a:spcPct val="0"/>
              </a:spcBef>
              <a:spcAft>
                <a:spcPct val="0"/>
              </a:spcAft>
              <a:defRPr sz="1000">
                <a:solidFill>
                  <a:schemeClr val="tx1"/>
                </a:solidFill>
                <a:latin typeface="Arial" panose="020B0604020202020204" pitchFamily="34" charset="0"/>
              </a:defRPr>
            </a:lvl9pPr>
          </a:lstStyle>
          <a:p>
            <a:pPr algn="r" eaLnBrk="1" hangingPunct="1">
              <a:lnSpc>
                <a:spcPct val="90000"/>
              </a:lnSpc>
            </a:pPr>
            <a:r>
              <a:rPr lang="en-US" sz="850" dirty="0">
                <a:solidFill>
                  <a:schemeClr val="bg1"/>
                </a:solidFill>
                <a:cs typeface="Arial" panose="020B0604020202020204" pitchFamily="34" charset="0"/>
              </a:rPr>
              <a:t>Technische Universität München</a:t>
            </a:r>
          </a:p>
          <a:p>
            <a:pPr algn="r" eaLnBrk="1" hangingPunct="1">
              <a:lnSpc>
                <a:spcPct val="90000"/>
              </a:lnSpc>
            </a:pPr>
            <a:r>
              <a:rPr lang="en-US" sz="850" dirty="0" err="1">
                <a:solidFill>
                  <a:schemeClr val="bg1"/>
                </a:solidFill>
                <a:cs typeface="Arial" panose="020B0604020202020204" pitchFamily="34" charset="0"/>
              </a:rPr>
              <a:t>Lehrstuhl</a:t>
            </a:r>
            <a:r>
              <a:rPr lang="en-US" sz="850" dirty="0">
                <a:solidFill>
                  <a:schemeClr val="bg1"/>
                </a:solidFill>
                <a:cs typeface="Arial" panose="020B0604020202020204" pitchFamily="34" charset="0"/>
              </a:rPr>
              <a:t> </a:t>
            </a:r>
            <a:r>
              <a:rPr lang="en-US" sz="850" dirty="0" err="1">
                <a:solidFill>
                  <a:schemeClr val="bg1"/>
                </a:solidFill>
                <a:cs typeface="Arial" panose="020B0604020202020204" pitchFamily="34" charset="0"/>
              </a:rPr>
              <a:t>für</a:t>
            </a:r>
            <a:r>
              <a:rPr lang="en-US" sz="850" dirty="0">
                <a:solidFill>
                  <a:schemeClr val="bg1"/>
                </a:solidFill>
                <a:cs typeface="Arial" panose="020B0604020202020204" pitchFamily="34" charset="0"/>
              </a:rPr>
              <a:t> </a:t>
            </a:r>
            <a:r>
              <a:rPr lang="en-US" sz="850" dirty="0" err="1">
                <a:solidFill>
                  <a:schemeClr val="bg1"/>
                </a:solidFill>
                <a:cs typeface="Arial" panose="020B0604020202020204" pitchFamily="34" charset="0"/>
              </a:rPr>
              <a:t>Verkehrstechnik</a:t>
            </a:r>
            <a:endParaRPr lang="en-US" sz="850" dirty="0">
              <a:solidFill>
                <a:schemeClr val="bg1"/>
              </a:solidFill>
              <a:cs typeface="Arial" panose="020B0604020202020204" pitchFamily="34" charset="0"/>
            </a:endParaRPr>
          </a:p>
          <a:p>
            <a:pPr algn="r" eaLnBrk="1" hangingPunct="1">
              <a:lnSpc>
                <a:spcPct val="90000"/>
              </a:lnSpc>
            </a:pPr>
            <a:r>
              <a:rPr lang="en-US" sz="850" dirty="0">
                <a:solidFill>
                  <a:schemeClr val="bg1"/>
                </a:solidFill>
                <a:cs typeface="Arial" panose="020B0604020202020204" pitchFamily="34" charset="0"/>
              </a:rPr>
              <a:t>Univ.-Prof. Dr.-Ing. Klaus Bogenberger</a:t>
            </a:r>
          </a:p>
        </p:txBody>
      </p:sp>
      <p:pic>
        <p:nvPicPr>
          <p:cNvPr id="11" name="Grafik 10"/>
          <p:cNvPicPr>
            <a:picLocks noChangeAspect="1"/>
          </p:cNvPicPr>
          <p:nvPr userDrawn="1"/>
        </p:nvPicPr>
        <p:blipFill>
          <a:blip r:embed="rId3" cstate="print">
            <a:biLevel thresh="25000"/>
            <a:extLst>
              <a:ext uri="{28A0092B-C50C-407E-A947-70E740481C1C}">
                <a14:useLocalDpi xmlns:a14="http://schemas.microsoft.com/office/drawing/2010/main" val="0"/>
              </a:ext>
            </a:extLst>
          </a:blip>
          <a:stretch>
            <a:fillRect/>
          </a:stretch>
        </p:blipFill>
        <p:spPr>
          <a:xfrm>
            <a:off x="8695137" y="12442947"/>
            <a:ext cx="606370" cy="324000"/>
          </a:xfrm>
          <a:prstGeom prst="rect">
            <a:avLst/>
          </a:prstGeom>
        </p:spPr>
      </p:pic>
      <p:pic>
        <p:nvPicPr>
          <p:cNvPr id="12" name="Grafik 1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1148" y="12433947"/>
            <a:ext cx="342000" cy="342000"/>
          </a:xfrm>
          <a:prstGeom prst="rect">
            <a:avLst/>
          </a:prstGeom>
        </p:spPr>
      </p:pic>
    </p:spTree>
    <p:extLst>
      <p:ext uri="{BB962C8B-B14F-4D97-AF65-F5344CB8AC3E}">
        <p14:creationId xmlns:p14="http://schemas.microsoft.com/office/powerpoint/2010/main" val="2891993263"/>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emf"/><Relationship Id="rId4"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6" name="Rectangle 10"/>
          <p:cNvSpPr>
            <a:spLocks noChangeArrowheads="1"/>
          </p:cNvSpPr>
          <p:nvPr/>
        </p:nvSpPr>
        <p:spPr bwMode="auto">
          <a:xfrm>
            <a:off x="311151" y="1036029"/>
            <a:ext cx="8994774" cy="347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sp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r>
              <a:rPr lang="en-US" sz="1600" b="1" dirty="0">
                <a:cs typeface="Arial" panose="020B0604020202020204" pitchFamily="34" charset="0"/>
              </a:rPr>
              <a:t>Master‘s Thesis by Jakob </a:t>
            </a:r>
            <a:r>
              <a:rPr lang="en-US" sz="1600" b="1" dirty="0" err="1">
                <a:cs typeface="Arial" panose="020B0604020202020204" pitchFamily="34" charset="0"/>
              </a:rPr>
              <a:t>Erpf</a:t>
            </a:r>
            <a:endParaRPr lang="en-US" sz="1600" b="1" dirty="0">
              <a:cs typeface="Arial" panose="020B0604020202020204" pitchFamily="34" charset="0"/>
            </a:endParaRPr>
          </a:p>
        </p:txBody>
      </p:sp>
      <p:sp>
        <p:nvSpPr>
          <p:cNvPr id="2057" name="Text Box 16"/>
          <p:cNvSpPr txBox="1">
            <a:spLocks noChangeArrowheads="1"/>
          </p:cNvSpPr>
          <p:nvPr/>
        </p:nvSpPr>
        <p:spPr bwMode="auto">
          <a:xfrm>
            <a:off x="660132" y="12498754"/>
            <a:ext cx="1661746" cy="220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8413" tIns="44206" rIns="88413" bIns="44206">
            <a:sp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algn="l" eaLnBrk="1" hangingPunct="1">
              <a:spcBef>
                <a:spcPct val="50000"/>
              </a:spcBef>
            </a:pPr>
            <a:r>
              <a:rPr lang="en-US" sz="850" dirty="0" err="1">
                <a:solidFill>
                  <a:schemeClr val="bg1"/>
                </a:solidFill>
                <a:cs typeface="Arial" panose="020B0604020202020204" pitchFamily="34" charset="0"/>
              </a:rPr>
              <a:t>Dezember</a:t>
            </a:r>
            <a:r>
              <a:rPr lang="en-US" sz="850" dirty="0">
                <a:solidFill>
                  <a:schemeClr val="bg1"/>
                </a:solidFill>
                <a:cs typeface="Arial" panose="020B0604020202020204" pitchFamily="34" charset="0"/>
              </a:rPr>
              <a:t> 2020</a:t>
            </a:r>
          </a:p>
        </p:txBody>
      </p:sp>
      <p:sp>
        <p:nvSpPr>
          <p:cNvPr id="2058" name="Rectangle 17"/>
          <p:cNvSpPr>
            <a:spLocks noChangeArrowheads="1"/>
          </p:cNvSpPr>
          <p:nvPr/>
        </p:nvSpPr>
        <p:spPr bwMode="auto">
          <a:xfrm>
            <a:off x="311151" y="1464799"/>
            <a:ext cx="4137024" cy="689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sp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r>
              <a:rPr lang="en-US" sz="1300" b="1" dirty="0">
                <a:cs typeface="Arial" panose="020B0604020202020204" pitchFamily="34" charset="0"/>
              </a:rPr>
              <a:t>Mentors: </a:t>
            </a:r>
          </a:p>
          <a:p>
            <a:pPr eaLnBrk="1" hangingPunct="1"/>
            <a:r>
              <a:rPr lang="en-US" sz="1300" dirty="0">
                <a:cs typeface="Arial" panose="020B0604020202020204" pitchFamily="34" charset="0"/>
              </a:rPr>
              <a:t>M. Eng. Barbara Karl </a:t>
            </a:r>
          </a:p>
          <a:p>
            <a:pPr eaLnBrk="1" hangingPunct="1"/>
            <a:r>
              <a:rPr lang="en-US" sz="1300" dirty="0">
                <a:cs typeface="Arial" panose="020B0604020202020204" pitchFamily="34" charset="0"/>
              </a:rPr>
              <a:t>Dr. - Ing. Matthias Spangler </a:t>
            </a:r>
          </a:p>
        </p:txBody>
      </p:sp>
      <p:sp>
        <p:nvSpPr>
          <p:cNvPr id="2062" name="Text Box 31"/>
          <p:cNvSpPr txBox="1">
            <a:spLocks noChangeArrowheads="1"/>
          </p:cNvSpPr>
          <p:nvPr/>
        </p:nvSpPr>
        <p:spPr bwMode="auto">
          <a:xfrm>
            <a:off x="4058529" y="8929413"/>
            <a:ext cx="5261070" cy="3202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no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algn="just" eaLnBrk="1" hangingPunct="1">
              <a:spcBef>
                <a:spcPct val="50000"/>
              </a:spcBef>
            </a:pPr>
            <a:r>
              <a:rPr lang="en-US" sz="1100" dirty="0">
                <a:cs typeface="Arial" panose="020B0604020202020204" pitchFamily="34" charset="0"/>
              </a:rPr>
              <a:t>The result of the analysis showed that there are characteristics of jams and incidents which are significantly related. Among other effects this means that the accident category, type, as well as the month and the month and the location (road) statistically indicates the length and duration of a jam. The coverage, describing the density of a jam is also correlated with many accident attributes.</a:t>
            </a:r>
          </a:p>
          <a:p>
            <a:pPr algn="just" eaLnBrk="1" hangingPunct="1">
              <a:spcBef>
                <a:spcPct val="50000"/>
              </a:spcBef>
            </a:pPr>
            <a:r>
              <a:rPr lang="en-US" sz="1100" dirty="0">
                <a:cs typeface="Arial" panose="020B0604020202020204" pitchFamily="34" charset="0"/>
              </a:rPr>
              <a:t>Through the analysis of the different categories, referenced by the attributes in </a:t>
            </a:r>
            <a:r>
              <a:rPr lang="en-US" sz="1100">
                <a:cs typeface="Arial" panose="020B0604020202020204" pitchFamily="34" charset="0"/>
              </a:rPr>
              <a:t>the datasets, </a:t>
            </a:r>
            <a:r>
              <a:rPr lang="en-US" sz="1100" dirty="0">
                <a:cs typeface="Arial" panose="020B0604020202020204" pitchFamily="34" charset="0"/>
              </a:rPr>
              <a:t>it also became clear that many categories have an insufficient sample size for significant results which presents the need for further research with larger datasets.</a:t>
            </a:r>
          </a:p>
          <a:p>
            <a:pPr algn="just" eaLnBrk="1" hangingPunct="1">
              <a:spcBef>
                <a:spcPct val="50000"/>
              </a:spcBef>
            </a:pPr>
            <a:r>
              <a:rPr lang="en-US" sz="1100" dirty="0">
                <a:cs typeface="Arial" panose="020B0604020202020204" pitchFamily="34" charset="0"/>
              </a:rPr>
              <a:t>The separate analysis for predictability showed that although there are significant correlations, these relations do not have any predictability associated with them. As a result in can be stated that congestion and incident characteristics significantly correlate with each other but do not provide predictability, based on the provided datasets and applied methods.</a:t>
            </a:r>
          </a:p>
          <a:p>
            <a:pPr algn="just" eaLnBrk="1" hangingPunct="1">
              <a:spcBef>
                <a:spcPct val="50000"/>
              </a:spcBef>
            </a:pPr>
            <a:endParaRPr lang="en-US" sz="1100" dirty="0">
              <a:cs typeface="Arial" panose="020B0604020202020204" pitchFamily="34" charset="0"/>
            </a:endParaRPr>
          </a:p>
          <a:p>
            <a:pPr algn="just" eaLnBrk="1" hangingPunct="1">
              <a:spcBef>
                <a:spcPct val="50000"/>
              </a:spcBef>
            </a:pPr>
            <a:r>
              <a:rPr lang="en-US" sz="1100" dirty="0"/>
              <a:t>The complete thesis with scripts, plots and results is available in the GitHub repository reachable under: https://</a:t>
            </a:r>
            <a:r>
              <a:rPr lang="en-US" sz="1100" dirty="0" err="1"/>
              <a:t>github.com</a:t>
            </a:r>
            <a:r>
              <a:rPr lang="en-US" sz="1100" dirty="0"/>
              <a:t>/</a:t>
            </a:r>
            <a:r>
              <a:rPr lang="en-US" sz="1100" dirty="0" err="1"/>
              <a:t>jakoberpf</a:t>
            </a:r>
            <a:r>
              <a:rPr lang="en-US" sz="1100" dirty="0"/>
              <a:t>/master-thesis</a:t>
            </a:r>
          </a:p>
          <a:p>
            <a:pPr algn="just" eaLnBrk="1" hangingPunct="1">
              <a:spcBef>
                <a:spcPct val="50000"/>
              </a:spcBef>
            </a:pPr>
            <a:endParaRPr lang="en-US" sz="1100" dirty="0">
              <a:cs typeface="Arial" panose="020B0604020202020204" pitchFamily="34" charset="0"/>
            </a:endParaRPr>
          </a:p>
        </p:txBody>
      </p:sp>
      <p:sp>
        <p:nvSpPr>
          <p:cNvPr id="2065" name="Text Box 36"/>
          <p:cNvSpPr txBox="1">
            <a:spLocks noChangeAspect="1" noChangeArrowheads="1"/>
          </p:cNvSpPr>
          <p:nvPr/>
        </p:nvSpPr>
        <p:spPr bwMode="auto">
          <a:xfrm>
            <a:off x="311150" y="1"/>
            <a:ext cx="8994775" cy="988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8413" tIns="44206" rIns="88413" bIns="44206" anchor="ct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algn="ctr" eaLnBrk="1" hangingPunct="1"/>
            <a:r>
              <a:rPr lang="en-US" sz="1800" b="1" dirty="0">
                <a:solidFill>
                  <a:schemeClr val="bg1"/>
                </a:solidFill>
                <a:cs typeface="Arial" panose="020B0604020202020204" pitchFamily="34" charset="0"/>
              </a:rPr>
              <a:t>The search for predictability and correlations between traffic-data based congestion- and incident characteristics – An exploratory data </a:t>
            </a:r>
          </a:p>
          <a:p>
            <a:pPr algn="ctr" eaLnBrk="1" hangingPunct="1"/>
            <a:r>
              <a:rPr lang="en-US" sz="1800" b="1" dirty="0">
                <a:solidFill>
                  <a:schemeClr val="bg1"/>
                </a:solidFill>
                <a:cs typeface="Arial" panose="020B0604020202020204" pitchFamily="34" charset="0"/>
              </a:rPr>
              <a:t>analysis </a:t>
            </a:r>
          </a:p>
        </p:txBody>
      </p:sp>
      <p:sp>
        <p:nvSpPr>
          <p:cNvPr id="20" name="Rectangle 17"/>
          <p:cNvSpPr>
            <a:spLocks noChangeArrowheads="1"/>
          </p:cNvSpPr>
          <p:nvPr/>
        </p:nvSpPr>
        <p:spPr bwMode="auto">
          <a:xfrm>
            <a:off x="4999599" y="1464799"/>
            <a:ext cx="4306326" cy="689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sp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r>
              <a:rPr lang="en-US" sz="1300" b="1" dirty="0">
                <a:cs typeface="Arial" panose="020B0604020202020204" pitchFamily="34" charset="0"/>
              </a:rPr>
              <a:t>External Mentors:</a:t>
            </a:r>
          </a:p>
          <a:p>
            <a:pPr eaLnBrk="1" hangingPunct="1"/>
            <a:r>
              <a:rPr lang="en-US" sz="1300" dirty="0">
                <a:cs typeface="Arial" panose="020B0604020202020204" pitchFamily="34" charset="0"/>
              </a:rPr>
              <a:t>Dipl. - Ing. Stefan </a:t>
            </a:r>
            <a:r>
              <a:rPr lang="en-US" sz="1300" dirty="0" err="1">
                <a:cs typeface="Arial" panose="020B0604020202020204" pitchFamily="34" charset="0"/>
              </a:rPr>
              <a:t>Gürtler</a:t>
            </a:r>
            <a:r>
              <a:rPr lang="en-US" sz="1300" dirty="0">
                <a:cs typeface="Arial" panose="020B0604020202020204" pitchFamily="34" charset="0"/>
              </a:rPr>
              <a:t> (S&amp;W)</a:t>
            </a:r>
          </a:p>
          <a:p>
            <a:pPr eaLnBrk="1" hangingPunct="1"/>
            <a:r>
              <a:rPr lang="en-US" sz="1300" dirty="0">
                <a:cs typeface="Arial" panose="020B0604020202020204" pitchFamily="34" charset="0"/>
              </a:rPr>
              <a:t>Dipl. - Ing. Johannes </a:t>
            </a:r>
            <a:r>
              <a:rPr lang="en-US" sz="1300" dirty="0" err="1">
                <a:cs typeface="Arial" panose="020B0604020202020204" pitchFamily="34" charset="0"/>
              </a:rPr>
              <a:t>Grötsch</a:t>
            </a:r>
            <a:r>
              <a:rPr lang="en-US" sz="1300" dirty="0">
                <a:cs typeface="Arial" panose="020B0604020202020204" pitchFamily="34" charset="0"/>
              </a:rPr>
              <a:t> (LBD)  </a:t>
            </a:r>
          </a:p>
        </p:txBody>
      </p:sp>
      <p:sp>
        <p:nvSpPr>
          <p:cNvPr id="21" name="Text Box 31"/>
          <p:cNvSpPr txBox="1">
            <a:spLocks noChangeArrowheads="1"/>
          </p:cNvSpPr>
          <p:nvPr/>
        </p:nvSpPr>
        <p:spPr bwMode="auto">
          <a:xfrm>
            <a:off x="239396" y="5265650"/>
            <a:ext cx="5542425" cy="3505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no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algn="just" eaLnBrk="1" hangingPunct="1">
              <a:spcBef>
                <a:spcPct val="50000"/>
              </a:spcBef>
            </a:pPr>
            <a:r>
              <a:rPr lang="en-US" sz="1100" dirty="0">
                <a:cs typeface="Arial" panose="020B0604020202020204" pitchFamily="34" charset="0"/>
              </a:rPr>
              <a:t>This jam detection and incident matching results in two datasets which contain a list of congestion – accident and congestion - roadwork matches which are the analyzes for relations.</a:t>
            </a:r>
          </a:p>
          <a:p>
            <a:pPr algn="just" eaLnBrk="1" hangingPunct="1">
              <a:spcBef>
                <a:spcPct val="50000"/>
              </a:spcBef>
            </a:pPr>
            <a:r>
              <a:rPr lang="en-US" sz="1100" dirty="0">
                <a:cs typeface="Arial" panose="020B0604020202020204" pitchFamily="34" charset="0"/>
              </a:rPr>
              <a:t>By using common data analytic framework like Pandas and NumPy the datasets where initially reviewed visually to identify possible relations and provide an overview of the datasets. After defining the attributes to be research from visual representations like in the figure on the right, a deep dive into statistical mathematics it taken, to identify and define the statistical methods to be used for proving association in mixed datasets. This results in five correlation coefficients which are suitable for the analysis of each attribute relation found in the datasets and other statistical methods for proving significance of the relations. </a:t>
            </a:r>
          </a:p>
          <a:p>
            <a:pPr algn="just" eaLnBrk="1" hangingPunct="1">
              <a:spcBef>
                <a:spcPct val="50000"/>
              </a:spcBef>
            </a:pPr>
            <a:r>
              <a:rPr lang="en-US" sz="1100" dirty="0">
                <a:cs typeface="Arial" panose="020B0604020202020204" pitchFamily="34" charset="0"/>
              </a:rPr>
              <a:t>These coefficients and methods are implemented in a combined Python and R processing tool which computes the correlation and significance of all relations with the suitable statistical method. This processing results in a correlation matrix (exemplary shown in the figure below) and significance matrix which can be used to visually identify significant relations.</a:t>
            </a:r>
          </a:p>
          <a:p>
            <a:pPr algn="just" eaLnBrk="1" hangingPunct="1">
              <a:spcBef>
                <a:spcPct val="50000"/>
              </a:spcBef>
            </a:pPr>
            <a:r>
              <a:rPr lang="en-US" sz="1100" dirty="0">
                <a:cs typeface="Arial" panose="020B0604020202020204" pitchFamily="34" charset="0"/>
              </a:rPr>
              <a:t>These statistically significant relations are then further analyzed with a pairwise Kruskal-Wallis test to find interpretable differences in the variables.</a:t>
            </a:r>
          </a:p>
        </p:txBody>
      </p:sp>
      <p:sp>
        <p:nvSpPr>
          <p:cNvPr id="22" name="Text Box 31"/>
          <p:cNvSpPr txBox="1">
            <a:spLocks noChangeArrowheads="1"/>
          </p:cNvSpPr>
          <p:nvPr/>
        </p:nvSpPr>
        <p:spPr bwMode="auto">
          <a:xfrm>
            <a:off x="4399189" y="2557640"/>
            <a:ext cx="4871424" cy="2531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no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algn="just" eaLnBrk="1" hangingPunct="1">
              <a:spcBef>
                <a:spcPct val="50000"/>
              </a:spcBef>
            </a:pPr>
            <a:r>
              <a:rPr lang="en-US" sz="1100" dirty="0">
                <a:cs typeface="Arial" panose="020B0604020202020204" pitchFamily="34" charset="0"/>
              </a:rPr>
              <a:t>As the title describes, the thesis’s goal was to identify correlated features of jams and incidents. This was approached by an exploratory data analysis of three real world datasets containing traffic movement, accident and roadwork data. </a:t>
            </a:r>
          </a:p>
          <a:p>
            <a:pPr algn="just" eaLnBrk="1" hangingPunct="1">
              <a:spcBef>
                <a:spcPct val="50000"/>
              </a:spcBef>
            </a:pPr>
            <a:r>
              <a:rPr lang="en-US" sz="1100" dirty="0">
                <a:cs typeface="Arial" panose="020B0604020202020204" pitchFamily="34" charset="0"/>
              </a:rPr>
              <a:t>The first step of the methodology is the jam detection based on the traffic movement data (floating-car-data). This was done by implementing a performance tuned version of the density-based cluster algorithm DB-SCAN. After the detection of jams, the incidents in form of accidents and roadworks are matched to temporal and spatial adjacent jams. </a:t>
            </a:r>
          </a:p>
          <a:p>
            <a:pPr algn="just" eaLnBrk="1" hangingPunct="1">
              <a:spcBef>
                <a:spcPct val="50000"/>
              </a:spcBef>
            </a:pPr>
            <a:r>
              <a:rPr lang="en-US" sz="1100" dirty="0">
                <a:cs typeface="Arial" panose="020B0604020202020204" pitchFamily="34" charset="0"/>
              </a:rPr>
              <a:t>This algorithmic processing of the dataset results in congestion – accident/roadwork matched which are </a:t>
            </a:r>
            <a:r>
              <a:rPr lang="en-US" sz="1100" dirty="0"/>
              <a:t>exemplary show in the figure to the left.</a:t>
            </a:r>
            <a:endParaRPr lang="en-US" sz="1100" dirty="0">
              <a:cs typeface="Arial" panose="020B0604020202020204" pitchFamily="34" charset="0"/>
            </a:endParaRPr>
          </a:p>
        </p:txBody>
      </p:sp>
      <p:pic>
        <p:nvPicPr>
          <p:cNvPr id="3" name="Grafik 2" descr="Ein Bild, das farbig, Verkehr, Essen, Straße enthält.&#10;&#10;Automatisch generierte Beschreibung">
            <a:extLst>
              <a:ext uri="{FF2B5EF4-FFF2-40B4-BE49-F238E27FC236}">
                <a16:creationId xmlns:a16="http://schemas.microsoft.com/office/drawing/2014/main" id="{190B0738-438D-3546-9B10-7DBEAAA013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396" y="2539005"/>
            <a:ext cx="4044215" cy="2568437"/>
          </a:xfrm>
          <a:prstGeom prst="rect">
            <a:avLst/>
          </a:prstGeom>
        </p:spPr>
      </p:pic>
      <p:pic>
        <p:nvPicPr>
          <p:cNvPr id="5" name="Grafik 4">
            <a:extLst>
              <a:ext uri="{FF2B5EF4-FFF2-40B4-BE49-F238E27FC236}">
                <a16:creationId xmlns:a16="http://schemas.microsoft.com/office/drawing/2014/main" id="{6F3EE1A3-F204-124D-9C0E-611390E4EB0B}"/>
              </a:ext>
            </a:extLst>
          </p:cNvPr>
          <p:cNvPicPr>
            <a:picLocks noChangeAspect="1"/>
          </p:cNvPicPr>
          <p:nvPr/>
        </p:nvPicPr>
        <p:blipFill rotWithShape="1">
          <a:blip r:embed="rId4">
            <a:extLst>
              <a:ext uri="{28A0092B-C50C-407E-A947-70E740481C1C}">
                <a14:useLocalDpi xmlns:a14="http://schemas.microsoft.com/office/drawing/2010/main" val="0"/>
              </a:ext>
            </a:extLst>
          </a:blip>
          <a:srcRect l="9011" t="10439" r="14139" b="6923"/>
          <a:stretch/>
        </p:blipFill>
        <p:spPr>
          <a:xfrm>
            <a:off x="154511" y="8862646"/>
            <a:ext cx="3767749" cy="3376248"/>
          </a:xfrm>
          <a:prstGeom prst="rect">
            <a:avLst/>
          </a:prstGeom>
        </p:spPr>
      </p:pic>
      <p:pic>
        <p:nvPicPr>
          <p:cNvPr id="7" name="Grafik 6">
            <a:extLst>
              <a:ext uri="{FF2B5EF4-FFF2-40B4-BE49-F238E27FC236}">
                <a16:creationId xmlns:a16="http://schemas.microsoft.com/office/drawing/2014/main" id="{6CB006EE-282B-BF44-BCE3-125D13D675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40994" y="5265651"/>
            <a:ext cx="3626796" cy="3505555"/>
          </a:xfrm>
          <a:prstGeom prst="rect">
            <a:avLst/>
          </a:prstGeom>
        </p:spPr>
      </p:pic>
    </p:spTree>
    <p:extLst>
      <p:ext uri="{BB962C8B-B14F-4D97-AF65-F5344CB8AC3E}">
        <p14:creationId xmlns:p14="http://schemas.microsoft.com/office/powerpoint/2010/main" val="83807691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603</Words>
  <Application>Microsoft Macintosh PowerPoint</Application>
  <PresentationFormat>A3-Papier (297 x 420 mm)</PresentationFormat>
  <Paragraphs>23</Paragraphs>
  <Slides>1</Slides>
  <Notes>1</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1</vt:i4>
      </vt:variant>
    </vt:vector>
  </HeadingPairs>
  <TitlesOfParts>
    <vt:vector size="4" baseType="lpstr">
      <vt:lpstr>Arial</vt:lpstr>
      <vt:lpstr>Calibri</vt:lpstr>
      <vt:lpstr>Office Theme</vt:lpstr>
      <vt:lpstr>PowerPoint-Präsentation</vt:lpstr>
    </vt:vector>
  </TitlesOfParts>
  <Manager>martin.margreiter@tum.de</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Martin Margreiter TUM-VT</dc:title>
  <dc:creator>Margreiter, Martin</dc:creator>
  <cp:lastModifiedBy>ga54pet</cp:lastModifiedBy>
  <cp:revision>33</cp:revision>
  <cp:lastPrinted>2020-12-02T10:30:14Z</cp:lastPrinted>
  <dcterms:created xsi:type="dcterms:W3CDTF">2014-03-24T09:52:07Z</dcterms:created>
  <dcterms:modified xsi:type="dcterms:W3CDTF">2020-12-02T17:29:22Z</dcterms:modified>
</cp:coreProperties>
</file>

<file path=docProps/thumbnail.jpeg>
</file>